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0F0D42-E96E-09B0-C12C-3B5639E9275B}" v="286" dt="2023-07-31T21:54:11.783"/>
    <p1510:client id="{B85A2F53-BB4F-972C-1913-D3256914A5E9}" v="28" dt="2023-07-31T19:14:05.8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eg>
</file>

<file path=ppt/media/image2.jpeg>
</file>

<file path=ppt/media/image3.jpeg>
</file>

<file path=ppt/media/image4.png>
</file>

<file path=ppt/media/image5.pn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7/31/2023</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3766837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7/31/2023</a:t>
            </a:fld>
            <a:endParaRPr lang="en-US"/>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208058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7/31/2023</a:t>
            </a:fld>
            <a:endParaRPr lang="en-US"/>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2045155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7/31/2023</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605071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7/31/2023</a:t>
            </a:fld>
            <a:endParaRPr lang="en-US"/>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36245907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7/31/2023</a:t>
            </a:fld>
            <a:endParaRPr lang="en-US"/>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5374152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7/31/2023</a:t>
            </a:fld>
            <a:endParaRPr lang="en-US"/>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1628265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7/31/2023</a:t>
            </a:fld>
            <a:endParaRPr lang="en-US"/>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614505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7/31/2023</a:t>
            </a:fld>
            <a:endParaRPr lang="en-US"/>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a:t>
            </a:fld>
            <a:endParaRPr lang="en-US"/>
          </a:p>
        </p:txBody>
      </p:sp>
    </p:spTree>
    <p:extLst>
      <p:ext uri="{BB962C8B-B14F-4D97-AF65-F5344CB8AC3E}">
        <p14:creationId xmlns:p14="http://schemas.microsoft.com/office/powerpoint/2010/main" val="69237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7/31/2023</a:t>
            </a:fld>
            <a:endParaRPr lang="en-US"/>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934186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7/31/2023</a:t>
            </a:fld>
            <a:endParaRPr lang="en-US"/>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a:t>
            </a:fld>
            <a:endParaRPr lang="en-US"/>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Tree>
    <p:extLst>
      <p:ext uri="{BB962C8B-B14F-4D97-AF65-F5344CB8AC3E}">
        <p14:creationId xmlns:p14="http://schemas.microsoft.com/office/powerpoint/2010/main" val="1430304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7/31/2023</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a:t>
            </a:fld>
            <a:endParaRPr lang="en-US"/>
          </a:p>
        </p:txBody>
      </p:sp>
    </p:spTree>
    <p:extLst>
      <p:ext uri="{BB962C8B-B14F-4D97-AF65-F5344CB8AC3E}">
        <p14:creationId xmlns:p14="http://schemas.microsoft.com/office/powerpoint/2010/main" val="3487398252"/>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8" name="Picture 3" descr="Blurred micro image of a street traffic">
            <a:extLst>
              <a:ext uri="{FF2B5EF4-FFF2-40B4-BE49-F238E27FC236}">
                <a16:creationId xmlns:a16="http://schemas.microsoft.com/office/drawing/2014/main" id="{3E8C5C5C-18F2-A78B-193C-EE872C23A650}"/>
              </a:ext>
            </a:extLst>
          </p:cNvPr>
          <p:cNvPicPr>
            <a:picLocks noChangeAspect="1"/>
          </p:cNvPicPr>
          <p:nvPr/>
        </p:nvPicPr>
        <p:blipFill rotWithShape="1">
          <a:blip r:embed="rId2"/>
          <a:srcRect t="12070" r="-1" b="3638"/>
          <a:stretch/>
        </p:blipFill>
        <p:spPr>
          <a:xfrm>
            <a:off x="20" y="10"/>
            <a:ext cx="12188932" cy="6857990"/>
          </a:xfrm>
          <a:prstGeom prst="rect">
            <a:avLst/>
          </a:prstGeom>
        </p:spPr>
      </p:pic>
      <p:sp>
        <p:nvSpPr>
          <p:cNvPr id="79" name="Rectangle 78">
            <a:extLst>
              <a:ext uri="{FF2B5EF4-FFF2-40B4-BE49-F238E27FC236}">
                <a16:creationId xmlns:a16="http://schemas.microsoft.com/office/drawing/2014/main" id="{948AEA76-67F2-4344-A189-9BFFE00763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70186" y="-570186"/>
            <a:ext cx="6858000" cy="7998371"/>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530352" y="799521"/>
            <a:ext cx="5565648" cy="2179601"/>
          </a:xfrm>
        </p:spPr>
        <p:txBody>
          <a:bodyPr>
            <a:normAutofit/>
          </a:bodyPr>
          <a:lstStyle/>
          <a:p>
            <a:pPr>
              <a:lnSpc>
                <a:spcPct val="90000"/>
              </a:lnSpc>
            </a:pPr>
            <a:r>
              <a:rPr lang="en-US" sz="3700">
                <a:solidFill>
                  <a:srgbClr val="FFFFFF"/>
                </a:solidFill>
                <a:ea typeface="+mj-lt"/>
                <a:cs typeface="+mj-lt"/>
              </a:rPr>
              <a:t>Analyzing Road Safety and Collision Trends in Greater Toronto Area</a:t>
            </a:r>
            <a:endParaRPr lang="en-US" sz="3700">
              <a:solidFill>
                <a:srgbClr val="FFFFFF"/>
              </a:solidFill>
            </a:endParaRPr>
          </a:p>
        </p:txBody>
      </p:sp>
      <p:sp>
        <p:nvSpPr>
          <p:cNvPr id="3" name="Subtitle 2"/>
          <p:cNvSpPr>
            <a:spLocks noGrp="1"/>
          </p:cNvSpPr>
          <p:nvPr>
            <p:ph type="subTitle" idx="1"/>
          </p:nvPr>
        </p:nvSpPr>
        <p:spPr>
          <a:xfrm>
            <a:off x="530352" y="3624760"/>
            <a:ext cx="5565648" cy="1633040"/>
          </a:xfrm>
        </p:spPr>
        <p:txBody>
          <a:bodyPr vert="horz" lIns="91440" tIns="45720" rIns="91440" bIns="45720" rtlCol="0" anchor="t">
            <a:normAutofit/>
          </a:bodyPr>
          <a:lstStyle/>
          <a:p>
            <a:pPr>
              <a:lnSpc>
                <a:spcPct val="100000"/>
              </a:lnSpc>
            </a:pPr>
            <a:r>
              <a:rPr lang="en-US" sz="1600" dirty="0">
                <a:solidFill>
                  <a:srgbClr val="FFFFFF"/>
                </a:solidFill>
                <a:ea typeface="+mn-lt"/>
                <a:cs typeface="+mn-lt"/>
              </a:rPr>
              <a:t>A Comprehensive Examination of Traffic Accidents and Contributing Factors</a:t>
            </a:r>
          </a:p>
          <a:p>
            <a:pPr>
              <a:lnSpc>
                <a:spcPct val="100000"/>
              </a:lnSpc>
            </a:pPr>
            <a:endParaRPr lang="en-US" sz="1400" b="1">
              <a:solidFill>
                <a:srgbClr val="FFFFFF"/>
              </a:solidFill>
            </a:endParaRPr>
          </a:p>
          <a:p>
            <a:pPr>
              <a:lnSpc>
                <a:spcPct val="100000"/>
              </a:lnSpc>
            </a:pPr>
            <a:r>
              <a:rPr lang="en-US" sz="1400" b="1" dirty="0">
                <a:solidFill>
                  <a:srgbClr val="FFFFFF"/>
                </a:solidFill>
              </a:rPr>
              <a:t>BY: Karan Punjabi</a:t>
            </a:r>
          </a:p>
          <a:p>
            <a:pPr>
              <a:lnSpc>
                <a:spcPct val="100000"/>
              </a:lnSpc>
            </a:pPr>
            <a:r>
              <a:rPr lang="en-US" sz="1400" b="1" dirty="0">
                <a:solidFill>
                  <a:srgbClr val="FFFFFF"/>
                </a:solidFill>
              </a:rPr>
              <a:t>N01514624</a:t>
            </a:r>
          </a:p>
        </p:txBody>
      </p:sp>
      <p:sp>
        <p:nvSpPr>
          <p:cNvPr id="81" name="Freeform: Shape 80">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85350" y="-785349"/>
            <a:ext cx="744976"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83"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84"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5"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86"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87"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88"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89"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91" name="Freeform: Shape 90">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3" name="Group 92">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94" name="Freeform: Shape 93">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5" name="Freeform: Shape 94">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6" name="Freeform: Shape 95">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7"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98"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9"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A3C78BEF-E003-0481-E6C4-6D6EEC5EBFD3}"/>
              </a:ext>
            </a:extLst>
          </p:cNvPr>
          <p:cNvSpPr>
            <a:spLocks noGrp="1"/>
          </p:cNvSpPr>
          <p:nvPr>
            <p:ph type="title"/>
          </p:nvPr>
        </p:nvSpPr>
        <p:spPr>
          <a:xfrm>
            <a:off x="525717" y="787068"/>
            <a:ext cx="5566263" cy="1455091"/>
          </a:xfrm>
        </p:spPr>
        <p:txBody>
          <a:bodyPr>
            <a:normAutofit/>
          </a:bodyPr>
          <a:lstStyle/>
          <a:p>
            <a:r>
              <a:rPr lang="en-US" dirty="0"/>
              <a:t>Conclusion</a:t>
            </a:r>
          </a:p>
        </p:txBody>
      </p:sp>
      <p:sp>
        <p:nvSpPr>
          <p:cNvPr id="7" name="Freeform: Shape 10">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4"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5"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6"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7"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8"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FE2CE100-A8BE-7708-C3C9-FC2AB810BE73}"/>
              </a:ext>
            </a:extLst>
          </p:cNvPr>
          <p:cNvSpPr>
            <a:spLocks noGrp="1"/>
          </p:cNvSpPr>
          <p:nvPr>
            <p:ph idx="1"/>
          </p:nvPr>
        </p:nvSpPr>
        <p:spPr>
          <a:xfrm>
            <a:off x="525717" y="2796427"/>
            <a:ext cx="5566263" cy="3274503"/>
          </a:xfrm>
        </p:spPr>
        <p:txBody>
          <a:bodyPr vert="horz" lIns="91440" tIns="45720" rIns="91440" bIns="45720" rtlCol="0" anchor="t">
            <a:normAutofit/>
          </a:bodyPr>
          <a:lstStyle/>
          <a:p>
            <a:pPr>
              <a:lnSpc>
                <a:spcPct val="100000"/>
              </a:lnSpc>
            </a:pPr>
            <a:r>
              <a:rPr lang="en-US" dirty="0">
                <a:ea typeface="+mn-lt"/>
                <a:cs typeface="+mn-lt"/>
              </a:rPr>
              <a:t>In conclusion, by analyzing accident trends, causes, and locations, we can work towards creating a safer road environment for all residents and visitors. The findings and recommendations can guide policymakers and authorities in formulating effective strategies to improve road safety and reduce accidents in Toronto.</a:t>
            </a:r>
            <a:endParaRPr lang="en-US" dirty="0"/>
          </a:p>
          <a:p>
            <a:pPr>
              <a:lnSpc>
                <a:spcPct val="100000"/>
              </a:lnSpc>
            </a:pPr>
            <a:r>
              <a:rPr lang="en-US" dirty="0">
                <a:ea typeface="+mn-lt"/>
                <a:cs typeface="+mn-lt"/>
              </a:rPr>
              <a:t>Thank you!</a:t>
            </a:r>
            <a:endParaRPr lang="en-US" dirty="0"/>
          </a:p>
          <a:p>
            <a:pPr>
              <a:lnSpc>
                <a:spcPct val="100000"/>
              </a:lnSpc>
            </a:pPr>
            <a:endParaRPr lang="en-US"/>
          </a:p>
        </p:txBody>
      </p:sp>
      <p:pic>
        <p:nvPicPr>
          <p:cNvPr id="10" name="Picture 4" descr="Blurred micro image of a street traffic">
            <a:extLst>
              <a:ext uri="{FF2B5EF4-FFF2-40B4-BE49-F238E27FC236}">
                <a16:creationId xmlns:a16="http://schemas.microsoft.com/office/drawing/2014/main" id="{031DE6C8-99FC-AAE0-3B6C-40C577F6734D}"/>
              </a:ext>
            </a:extLst>
          </p:cNvPr>
          <p:cNvPicPr>
            <a:picLocks noChangeAspect="1"/>
          </p:cNvPicPr>
          <p:nvPr/>
        </p:nvPicPr>
        <p:blipFill rotWithShape="1">
          <a:blip r:embed="rId2"/>
          <a:srcRect l="16400" r="28589" b="-3"/>
          <a:stretch/>
        </p:blipFill>
        <p:spPr>
          <a:xfrm>
            <a:off x="6531789" y="10"/>
            <a:ext cx="5660211" cy="6857990"/>
          </a:xfrm>
          <a:prstGeom prst="rect">
            <a:avLst/>
          </a:prstGeom>
        </p:spPr>
      </p:pic>
      <p:sp>
        <p:nvSpPr>
          <p:cNvPr id="21" name="Freeform: Shape 20">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3" name="Group 22">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24" name="Freeform: Shape 23">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Freeform: Shape 25">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7"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8"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9"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2195998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6" name="Freeform: Shape 55">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58" name="Group 57">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59" name="Freeform: Shape 58">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0" name="Freeform: Shape 59">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1" name="Freeform: Shape 60">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62"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63"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64"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7" name="Freeform: Shape 66">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9"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70"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71"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72"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73"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74"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75"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77" name="Rectangle 76">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Picture 4" descr="Yellow question mark">
            <a:extLst>
              <a:ext uri="{FF2B5EF4-FFF2-40B4-BE49-F238E27FC236}">
                <a16:creationId xmlns:a16="http://schemas.microsoft.com/office/drawing/2014/main" id="{3BBD126B-285F-9E73-1A4A-B88088158252}"/>
              </a:ext>
            </a:extLst>
          </p:cNvPr>
          <p:cNvPicPr>
            <a:picLocks noChangeAspect="1"/>
          </p:cNvPicPr>
          <p:nvPr/>
        </p:nvPicPr>
        <p:blipFill rotWithShape="1">
          <a:blip r:embed="rId2"/>
          <a:srcRect r="-1" b="6226"/>
          <a:stretch/>
        </p:blipFill>
        <p:spPr>
          <a:xfrm>
            <a:off x="20" y="10"/>
            <a:ext cx="12188932" cy="6857990"/>
          </a:xfrm>
          <a:prstGeom prst="rect">
            <a:avLst/>
          </a:prstGeom>
        </p:spPr>
      </p:pic>
      <p:sp>
        <p:nvSpPr>
          <p:cNvPr id="79" name="Rectangle 78">
            <a:extLst>
              <a:ext uri="{FF2B5EF4-FFF2-40B4-BE49-F238E27FC236}">
                <a16:creationId xmlns:a16="http://schemas.microsoft.com/office/drawing/2014/main" id="{948AEA76-67F2-4344-A189-9BFFE00763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70186" y="-570186"/>
            <a:ext cx="6858000" cy="7998371"/>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4449D9-23F6-A7AC-C53C-9ED5A05B66F1}"/>
              </a:ext>
            </a:extLst>
          </p:cNvPr>
          <p:cNvSpPr>
            <a:spLocks noGrp="1"/>
          </p:cNvSpPr>
          <p:nvPr>
            <p:ph type="title"/>
          </p:nvPr>
        </p:nvSpPr>
        <p:spPr>
          <a:xfrm>
            <a:off x="530352" y="799521"/>
            <a:ext cx="5565648" cy="2179601"/>
          </a:xfrm>
        </p:spPr>
        <p:txBody>
          <a:bodyPr vert="horz" lIns="91440" tIns="45720" rIns="91440" bIns="45720" rtlCol="0" anchor="b">
            <a:normAutofit/>
          </a:bodyPr>
          <a:lstStyle/>
          <a:p>
            <a:r>
              <a:rPr lang="en-US" sz="4400">
                <a:solidFill>
                  <a:srgbClr val="FFFFFF"/>
                </a:solidFill>
              </a:rPr>
              <a:t>Questions?</a:t>
            </a:r>
          </a:p>
        </p:txBody>
      </p:sp>
      <p:sp>
        <p:nvSpPr>
          <p:cNvPr id="81" name="Freeform: Shape 80">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85350" y="-785349"/>
            <a:ext cx="744976"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83"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84"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85"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86"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87"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88"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89"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91" name="Freeform: Shape 90">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3" name="Group 92">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94" name="Freeform: Shape 93">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5" name="Freeform: Shape 94">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6" name="Freeform: Shape 95">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7"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98"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9"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6805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4" name="Freeform: Shape 8">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55" name="Group 10">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 name="Freeform: Shape 11">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6" name="Freeform: Shape 19">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5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58" name="Rectangle 29">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9" name="Picture 4" descr="Magnifying glass on clear background">
            <a:extLst>
              <a:ext uri="{FF2B5EF4-FFF2-40B4-BE49-F238E27FC236}">
                <a16:creationId xmlns:a16="http://schemas.microsoft.com/office/drawing/2014/main" id="{BB5211F6-2445-6D1A-4801-A5A30F141C42}"/>
              </a:ext>
            </a:extLst>
          </p:cNvPr>
          <p:cNvPicPr>
            <a:picLocks noChangeAspect="1"/>
          </p:cNvPicPr>
          <p:nvPr/>
        </p:nvPicPr>
        <p:blipFill rotWithShape="1">
          <a:blip r:embed="rId2"/>
          <a:srcRect r="6" b="15712"/>
          <a:stretch/>
        </p:blipFill>
        <p:spPr>
          <a:xfrm>
            <a:off x="20" y="10"/>
            <a:ext cx="12188932" cy="6857990"/>
          </a:xfrm>
          <a:prstGeom prst="rect">
            <a:avLst/>
          </a:prstGeom>
        </p:spPr>
      </p:pic>
      <p:sp>
        <p:nvSpPr>
          <p:cNvPr id="60" name="Rectangle 31">
            <a:extLst>
              <a:ext uri="{FF2B5EF4-FFF2-40B4-BE49-F238E27FC236}">
                <a16:creationId xmlns:a16="http://schemas.microsoft.com/office/drawing/2014/main" id="{948AEA76-67F2-4344-A189-9BFFE00763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70186" y="-570186"/>
            <a:ext cx="6858000" cy="7998371"/>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E28A9-EC74-9B56-F975-AEB3785E467A}"/>
              </a:ext>
            </a:extLst>
          </p:cNvPr>
          <p:cNvSpPr>
            <a:spLocks noGrp="1"/>
          </p:cNvSpPr>
          <p:nvPr>
            <p:ph type="title"/>
          </p:nvPr>
        </p:nvSpPr>
        <p:spPr>
          <a:xfrm>
            <a:off x="530352" y="799521"/>
            <a:ext cx="5565648" cy="2179601"/>
          </a:xfrm>
        </p:spPr>
        <p:txBody>
          <a:bodyPr vert="horz" lIns="91440" tIns="45720" rIns="91440" bIns="45720" rtlCol="0" anchor="b">
            <a:normAutofit/>
          </a:bodyPr>
          <a:lstStyle/>
          <a:p>
            <a:r>
              <a:rPr lang="en-US" sz="4400">
                <a:solidFill>
                  <a:srgbClr val="FFFFFF"/>
                </a:solidFill>
              </a:rPr>
              <a:t>Thank you</a:t>
            </a:r>
          </a:p>
        </p:txBody>
      </p:sp>
      <p:sp>
        <p:nvSpPr>
          <p:cNvPr id="61" name="Freeform: Shape 33">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85350" y="-785349"/>
            <a:ext cx="744976"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6"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37"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8"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9"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0"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1"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62"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63" name="Freeform: Shape 43">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6" name="Group 45">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47" name="Freeform: Shape 46">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8" name="Freeform: Shape 47">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9" name="Freeform: Shape 48">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0"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1"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2"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875215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8" name="Rectangle 127">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28D66227-1A29-7872-6E52-C79DCD9CC831}"/>
              </a:ext>
            </a:extLst>
          </p:cNvPr>
          <p:cNvSpPr>
            <a:spLocks noGrp="1"/>
          </p:cNvSpPr>
          <p:nvPr>
            <p:ph type="title"/>
          </p:nvPr>
        </p:nvSpPr>
        <p:spPr>
          <a:xfrm>
            <a:off x="525717" y="787068"/>
            <a:ext cx="5566263" cy="1455091"/>
          </a:xfrm>
        </p:spPr>
        <p:txBody>
          <a:bodyPr>
            <a:normAutofit/>
          </a:bodyPr>
          <a:lstStyle/>
          <a:p>
            <a:r>
              <a:rPr lang="en-US" dirty="0"/>
              <a:t>Introduction</a:t>
            </a:r>
          </a:p>
        </p:txBody>
      </p:sp>
      <p:sp>
        <p:nvSpPr>
          <p:cNvPr id="130" name="Freeform: Shape 129">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2"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133"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34"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35"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36"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37"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38"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78211117-C9EA-16A6-4371-0CEDE43797C9}"/>
              </a:ext>
            </a:extLst>
          </p:cNvPr>
          <p:cNvSpPr>
            <a:spLocks noGrp="1"/>
          </p:cNvSpPr>
          <p:nvPr>
            <p:ph idx="1"/>
          </p:nvPr>
        </p:nvSpPr>
        <p:spPr>
          <a:xfrm>
            <a:off x="525717" y="2796427"/>
            <a:ext cx="5566263" cy="3274503"/>
          </a:xfrm>
        </p:spPr>
        <p:txBody>
          <a:bodyPr vert="horz" lIns="91440" tIns="45720" rIns="91440" bIns="45720" rtlCol="0" anchor="t">
            <a:normAutofit/>
          </a:bodyPr>
          <a:lstStyle/>
          <a:p>
            <a:pPr algn="just"/>
            <a:r>
              <a:rPr lang="en-US" dirty="0">
                <a:ea typeface="+mn-lt"/>
                <a:cs typeface="+mn-lt"/>
              </a:rPr>
              <a:t>Road safety is a critical concern for any urban area, and Toronto is no exception. This project aims to analyze and gain insights into traffic accidents within the city over the past years. By studying the dataset of road collisions, we aim to identify patterns, primary causes, and high-risk areas, ultimately leading to data-driven strategies for improving road safety.</a:t>
            </a:r>
            <a:endParaRPr lang="en-US"/>
          </a:p>
        </p:txBody>
      </p:sp>
      <p:pic>
        <p:nvPicPr>
          <p:cNvPr id="5" name="Picture 5" descr="Free Images : sea, water, horizon, dock, skyline, city, skyscraper ...">
            <a:extLst>
              <a:ext uri="{FF2B5EF4-FFF2-40B4-BE49-F238E27FC236}">
                <a16:creationId xmlns:a16="http://schemas.microsoft.com/office/drawing/2014/main" id="{6BD9ED07-5ECC-C7E0-AB2D-109F9E9D863F}"/>
              </a:ext>
            </a:extLst>
          </p:cNvPr>
          <p:cNvPicPr>
            <a:picLocks noChangeAspect="1"/>
          </p:cNvPicPr>
          <p:nvPr/>
        </p:nvPicPr>
        <p:blipFill rotWithShape="1">
          <a:blip r:embed="rId2"/>
          <a:srcRect l="24749" r="20571" b="-1"/>
          <a:stretch/>
        </p:blipFill>
        <p:spPr>
          <a:xfrm>
            <a:off x="6531789" y="10"/>
            <a:ext cx="5660211" cy="6857990"/>
          </a:xfrm>
          <a:prstGeom prst="rect">
            <a:avLst/>
          </a:prstGeom>
        </p:spPr>
      </p:pic>
      <p:sp>
        <p:nvSpPr>
          <p:cNvPr id="140" name="Freeform: Shape 139">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42" name="Group 141">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43" name="Freeform: Shape 142">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4" name="Freeform: Shape 143">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5" name="Freeform: Shape 144">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6"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47"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48"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226408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2F9C493A-9F03-49B4-B3FB-19CE5AC11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F39B12EA-7615-B4A4-6391-64F9AD1FF6C8}"/>
              </a:ext>
            </a:extLst>
          </p:cNvPr>
          <p:cNvSpPr>
            <a:spLocks noGrp="1"/>
          </p:cNvSpPr>
          <p:nvPr>
            <p:ph type="title"/>
          </p:nvPr>
        </p:nvSpPr>
        <p:spPr>
          <a:xfrm>
            <a:off x="525717" y="787068"/>
            <a:ext cx="5566263" cy="1455091"/>
          </a:xfrm>
        </p:spPr>
        <p:txBody>
          <a:bodyPr>
            <a:normAutofit/>
          </a:bodyPr>
          <a:lstStyle/>
          <a:p>
            <a:r>
              <a:rPr lang="en-US" i="0">
                <a:ea typeface="+mj-lt"/>
                <a:cs typeface="+mj-lt"/>
              </a:rPr>
              <a:t>Dataset Overview:</a:t>
            </a:r>
            <a:endParaRPr lang="en-US" dirty="0"/>
          </a:p>
        </p:txBody>
      </p:sp>
      <p:sp>
        <p:nvSpPr>
          <p:cNvPr id="37" name="Freeform: Shape 36">
            <a:extLst>
              <a:ext uri="{FF2B5EF4-FFF2-40B4-BE49-F238E27FC236}">
                <a16:creationId xmlns:a16="http://schemas.microsoft.com/office/drawing/2014/main" id="{90A46C7D-C1BB-49B8-8D37-39742820E9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2"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9" name="Graphic 78">
            <a:extLst>
              <a:ext uri="{FF2B5EF4-FFF2-40B4-BE49-F238E27FC236}">
                <a16:creationId xmlns:a16="http://schemas.microsoft.com/office/drawing/2014/main" id="{61BBAB6F-65E6-4E2B-B363-6AB27C84E0C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717" y="2585111"/>
            <a:ext cx="972241" cy="45718"/>
            <a:chOff x="4886325" y="3371754"/>
            <a:chExt cx="2418492" cy="113728"/>
          </a:xfrm>
          <a:solidFill>
            <a:schemeClr val="accent1"/>
          </a:solidFill>
        </p:grpSpPr>
        <p:sp>
          <p:nvSpPr>
            <p:cNvPr id="40" name="Graphic 78">
              <a:extLst>
                <a:ext uri="{FF2B5EF4-FFF2-40B4-BE49-F238E27FC236}">
                  <a16:creationId xmlns:a16="http://schemas.microsoft.com/office/drawing/2014/main" id="{6DA3BBB2-E620-4C13-98C9-FE1EF7D2E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41" name="Graphic 78">
              <a:extLst>
                <a:ext uri="{FF2B5EF4-FFF2-40B4-BE49-F238E27FC236}">
                  <a16:creationId xmlns:a16="http://schemas.microsoft.com/office/drawing/2014/main" id="{ADC9AB5D-88A1-4FA9-B467-E8EF8FFE5B5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42" name="Graphic 78">
                <a:extLst>
                  <a:ext uri="{FF2B5EF4-FFF2-40B4-BE49-F238E27FC236}">
                    <a16:creationId xmlns:a16="http://schemas.microsoft.com/office/drawing/2014/main" id="{0867B8E5-4535-4743-8235-6612FEA410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43" name="Graphic 78">
                <a:extLst>
                  <a:ext uri="{FF2B5EF4-FFF2-40B4-BE49-F238E27FC236}">
                    <a16:creationId xmlns:a16="http://schemas.microsoft.com/office/drawing/2014/main" id="{BE48FEA7-5915-4751-8090-63F30943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44" name="Graphic 78">
                <a:extLst>
                  <a:ext uri="{FF2B5EF4-FFF2-40B4-BE49-F238E27FC236}">
                    <a16:creationId xmlns:a16="http://schemas.microsoft.com/office/drawing/2014/main" id="{32B378CE-44FD-4120-B9ED-7828D4EE9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45" name="Graphic 78">
                <a:extLst>
                  <a:ext uri="{FF2B5EF4-FFF2-40B4-BE49-F238E27FC236}">
                    <a16:creationId xmlns:a16="http://schemas.microsoft.com/office/drawing/2014/main" id="{40FA43D3-D34B-4BC7-80D0-F3E75A222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3" name="Content Placeholder 2">
            <a:extLst>
              <a:ext uri="{FF2B5EF4-FFF2-40B4-BE49-F238E27FC236}">
                <a16:creationId xmlns:a16="http://schemas.microsoft.com/office/drawing/2014/main" id="{5838C411-0187-8710-D7E8-C71289C8CA62}"/>
              </a:ext>
            </a:extLst>
          </p:cNvPr>
          <p:cNvSpPr>
            <a:spLocks noGrp="1"/>
          </p:cNvSpPr>
          <p:nvPr>
            <p:ph idx="1"/>
          </p:nvPr>
        </p:nvSpPr>
        <p:spPr>
          <a:xfrm>
            <a:off x="525717" y="2796427"/>
            <a:ext cx="5566263" cy="3274503"/>
          </a:xfrm>
        </p:spPr>
        <p:txBody>
          <a:bodyPr vert="horz" lIns="91440" tIns="45720" rIns="91440" bIns="45720" rtlCol="0" anchor="t">
            <a:normAutofit/>
          </a:bodyPr>
          <a:lstStyle/>
          <a:p>
            <a:pPr algn="just">
              <a:lnSpc>
                <a:spcPct val="100000"/>
              </a:lnSpc>
            </a:pPr>
            <a:r>
              <a:rPr lang="en-US" sz="1700" dirty="0">
                <a:ea typeface="+mn-lt"/>
                <a:cs typeface="+mn-lt"/>
              </a:rPr>
              <a:t>The dataset used for this analysis contains detailed information on road collisions in Greater Toronto Area. It includes unique identifiers for each accident, along with various attributes such as date, time, location, road classification, and city district. Additionally, the dataset provides crucial insights into accident characteristics, involvement types, severity of injuries, and contributing factors like speeding, distracted driving, and alcohol-related incidents.</a:t>
            </a:r>
            <a:br>
              <a:rPr lang="en-US" sz="1700" dirty="0">
                <a:ea typeface="+mn-lt"/>
                <a:cs typeface="+mn-lt"/>
              </a:rPr>
            </a:br>
            <a:endParaRPr lang="en-US" sz="1700">
              <a:ea typeface="+mn-lt"/>
              <a:cs typeface="+mn-lt"/>
            </a:endParaRPr>
          </a:p>
        </p:txBody>
      </p:sp>
      <p:pic>
        <p:nvPicPr>
          <p:cNvPr id="31" name="Picture 30" descr="Exclamation mark on a yellow background">
            <a:extLst>
              <a:ext uri="{FF2B5EF4-FFF2-40B4-BE49-F238E27FC236}">
                <a16:creationId xmlns:a16="http://schemas.microsoft.com/office/drawing/2014/main" id="{C6F157D9-67FA-30CC-C852-78E12D687124}"/>
              </a:ext>
            </a:extLst>
          </p:cNvPr>
          <p:cNvPicPr>
            <a:picLocks noChangeAspect="1"/>
          </p:cNvPicPr>
          <p:nvPr/>
        </p:nvPicPr>
        <p:blipFill rotWithShape="1">
          <a:blip r:embed="rId2"/>
          <a:srcRect l="25585" r="12517" b="4"/>
          <a:stretch/>
        </p:blipFill>
        <p:spPr>
          <a:xfrm>
            <a:off x="6531789" y="10"/>
            <a:ext cx="5660211" cy="6857990"/>
          </a:xfrm>
          <a:prstGeom prst="rect">
            <a:avLst/>
          </a:prstGeom>
        </p:spPr>
      </p:pic>
      <p:sp>
        <p:nvSpPr>
          <p:cNvPr id="47" name="Freeform: Shape 46">
            <a:extLst>
              <a:ext uri="{FF2B5EF4-FFF2-40B4-BE49-F238E27FC236}">
                <a16:creationId xmlns:a16="http://schemas.microsoft.com/office/drawing/2014/main" id="{55820E42-2F9D-41EF-B67F-522A133B3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9" name="Group 48">
            <a:extLst>
              <a:ext uri="{FF2B5EF4-FFF2-40B4-BE49-F238E27FC236}">
                <a16:creationId xmlns:a16="http://schemas.microsoft.com/office/drawing/2014/main" id="{13D9BC31-B57D-4933-AD83-94F462D4C2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50" name="Freeform: Shape 49">
              <a:extLst>
                <a:ext uri="{FF2B5EF4-FFF2-40B4-BE49-F238E27FC236}">
                  <a16:creationId xmlns:a16="http://schemas.microsoft.com/office/drawing/2014/main" id="{D84AFEA3-A055-41AE-96F3-34BA581424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1" name="Freeform: Shape 50">
              <a:extLst>
                <a:ext uri="{FF2B5EF4-FFF2-40B4-BE49-F238E27FC236}">
                  <a16:creationId xmlns:a16="http://schemas.microsoft.com/office/drawing/2014/main" id="{9028771F-62FA-4349-B7A8-CE1682D2C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2" name="Freeform: Shape 51">
              <a:extLst>
                <a:ext uri="{FF2B5EF4-FFF2-40B4-BE49-F238E27FC236}">
                  <a16:creationId xmlns:a16="http://schemas.microsoft.com/office/drawing/2014/main" id="{319CDEE6-CB2F-49F0-B237-2A26A3D1DC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53" name="Graphic 12">
              <a:extLst>
                <a:ext uri="{FF2B5EF4-FFF2-40B4-BE49-F238E27FC236}">
                  <a16:creationId xmlns:a16="http://schemas.microsoft.com/office/drawing/2014/main" id="{3DD82286-02D2-4210-A797-5D502D44A3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54" name="Graphic 15">
              <a:extLst>
                <a:ext uri="{FF2B5EF4-FFF2-40B4-BE49-F238E27FC236}">
                  <a16:creationId xmlns:a16="http://schemas.microsoft.com/office/drawing/2014/main" id="{735449F4-80DA-4E06-B3B6-B9F519F4A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5" name="Graphic 15">
              <a:extLst>
                <a:ext uri="{FF2B5EF4-FFF2-40B4-BE49-F238E27FC236}">
                  <a16:creationId xmlns:a16="http://schemas.microsoft.com/office/drawing/2014/main" id="{61FABA3B-05B6-433C-90F9-8D9691A84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E1FEBA45-D0A3-4091-9956-161EDA21A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70886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1" name="Group 10">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12" name="Freeform: Shape 11">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 name="Freeform: Shape 12">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4" name="Freeform: Shape 13">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5"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0" name="Freeform: Shape 19">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24"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26"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27"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28"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30" name="Rectangle 29">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103EB5F-5C5D-326F-AEEA-3C4AA5DBE1D7}"/>
              </a:ext>
            </a:extLst>
          </p:cNvPr>
          <p:cNvSpPr>
            <a:spLocks noGrp="1"/>
          </p:cNvSpPr>
          <p:nvPr>
            <p:ph type="title"/>
          </p:nvPr>
        </p:nvSpPr>
        <p:spPr>
          <a:xfrm>
            <a:off x="532829" y="195021"/>
            <a:ext cx="5577547" cy="1584378"/>
          </a:xfrm>
        </p:spPr>
        <p:txBody>
          <a:bodyPr vert="horz" lIns="91440" tIns="45720" rIns="91440" bIns="45720" rtlCol="0" anchor="t">
            <a:normAutofit/>
          </a:bodyPr>
          <a:lstStyle/>
          <a:p>
            <a:r>
              <a:rPr lang="en-US" sz="4000" dirty="0"/>
              <a:t>Accident per Year.</a:t>
            </a:r>
            <a:br>
              <a:rPr lang="en-US" sz="4000" dirty="0"/>
            </a:br>
            <a:endParaRPr lang="en-US" sz="4000" dirty="0"/>
          </a:p>
        </p:txBody>
      </p:sp>
      <p:grpSp>
        <p:nvGrpSpPr>
          <p:cNvPr id="32" name="Graphic 78">
            <a:extLst>
              <a:ext uri="{FF2B5EF4-FFF2-40B4-BE49-F238E27FC236}">
                <a16:creationId xmlns:a16="http://schemas.microsoft.com/office/drawing/2014/main" id="{674FBD09-398F-4886-8D52-3CCAB16ED1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57951" y="971370"/>
            <a:ext cx="972241" cy="45718"/>
            <a:chOff x="4886325" y="3371754"/>
            <a:chExt cx="2418492" cy="113728"/>
          </a:xfrm>
          <a:solidFill>
            <a:schemeClr val="accent1"/>
          </a:solidFill>
        </p:grpSpPr>
        <p:sp>
          <p:nvSpPr>
            <p:cNvPr id="33" name="Graphic 78">
              <a:extLst>
                <a:ext uri="{FF2B5EF4-FFF2-40B4-BE49-F238E27FC236}">
                  <a16:creationId xmlns:a16="http://schemas.microsoft.com/office/drawing/2014/main" id="{794E9BAB-B9ED-4E72-B558-1E4B87537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34" name="Graphic 78">
              <a:extLst>
                <a:ext uri="{FF2B5EF4-FFF2-40B4-BE49-F238E27FC236}">
                  <a16:creationId xmlns:a16="http://schemas.microsoft.com/office/drawing/2014/main" id="{809A1029-A1BA-4EF8-959B-2AF852A34D8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35" name="Graphic 78">
                <a:extLst>
                  <a:ext uri="{FF2B5EF4-FFF2-40B4-BE49-F238E27FC236}">
                    <a16:creationId xmlns:a16="http://schemas.microsoft.com/office/drawing/2014/main" id="{1618CAAA-B087-4302-8144-EFDD1D9FD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36" name="Graphic 78">
                <a:extLst>
                  <a:ext uri="{FF2B5EF4-FFF2-40B4-BE49-F238E27FC236}">
                    <a16:creationId xmlns:a16="http://schemas.microsoft.com/office/drawing/2014/main" id="{D71D93E1-AEA4-4F92-BA99-24786C8A1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37" name="Graphic 78">
                <a:extLst>
                  <a:ext uri="{FF2B5EF4-FFF2-40B4-BE49-F238E27FC236}">
                    <a16:creationId xmlns:a16="http://schemas.microsoft.com/office/drawing/2014/main" id="{CE7112A6-6EAE-4620-B089-30D687AA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38" name="Graphic 78">
                <a:extLst>
                  <a:ext uri="{FF2B5EF4-FFF2-40B4-BE49-F238E27FC236}">
                    <a16:creationId xmlns:a16="http://schemas.microsoft.com/office/drawing/2014/main" id="{6F45DEA9-D350-4D7C-B408-D0250EE30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40" name="Freeform: Shape 39">
            <a:extLst>
              <a:ext uri="{FF2B5EF4-FFF2-40B4-BE49-F238E27FC236}">
                <a16:creationId xmlns:a16="http://schemas.microsoft.com/office/drawing/2014/main" id="{11E84B46-9597-410B-A51F-E2E0F2FAF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66006"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42" name="Group 41">
            <a:extLst>
              <a:ext uri="{FF2B5EF4-FFF2-40B4-BE49-F238E27FC236}">
                <a16:creationId xmlns:a16="http://schemas.microsoft.com/office/drawing/2014/main" id="{3D4FD378-E29E-4996-A8B0-11E2368A6E8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10732601" y="5351135"/>
            <a:ext cx="886141" cy="802496"/>
            <a:chOff x="10948005" y="3272152"/>
            <a:chExt cx="868640" cy="786648"/>
          </a:xfrm>
          <a:solidFill>
            <a:schemeClr val="accent1"/>
          </a:solidFill>
        </p:grpSpPr>
        <p:sp>
          <p:nvSpPr>
            <p:cNvPr id="43" name="Freeform: Shape 42">
              <a:extLst>
                <a:ext uri="{FF2B5EF4-FFF2-40B4-BE49-F238E27FC236}">
                  <a16:creationId xmlns:a16="http://schemas.microsoft.com/office/drawing/2014/main" id="{7BA59DF4-225D-4521-9655-5F0DF52E48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4" name="Freeform: Shape 43">
              <a:extLst>
                <a:ext uri="{FF2B5EF4-FFF2-40B4-BE49-F238E27FC236}">
                  <a16:creationId xmlns:a16="http://schemas.microsoft.com/office/drawing/2014/main" id="{C5295146-5EA5-417D-AAEE-F59000BC67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5" name="Freeform: Shape 44">
              <a:extLst>
                <a:ext uri="{FF2B5EF4-FFF2-40B4-BE49-F238E27FC236}">
                  <a16:creationId xmlns:a16="http://schemas.microsoft.com/office/drawing/2014/main" id="{3768FE2E-63BB-4E2F-8744-A188E6C61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46" name="Graphic 12">
              <a:extLst>
                <a:ext uri="{FF2B5EF4-FFF2-40B4-BE49-F238E27FC236}">
                  <a16:creationId xmlns:a16="http://schemas.microsoft.com/office/drawing/2014/main" id="{4641D6CE-B3E9-440C-BAAE-6F6968AAAD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47" name="Graphic 15">
              <a:extLst>
                <a:ext uri="{FF2B5EF4-FFF2-40B4-BE49-F238E27FC236}">
                  <a16:creationId xmlns:a16="http://schemas.microsoft.com/office/drawing/2014/main" id="{8D02F1DC-8FDC-4424-8750-42EE6CB9FB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8" name="Graphic 15">
              <a:extLst>
                <a:ext uri="{FF2B5EF4-FFF2-40B4-BE49-F238E27FC236}">
                  <a16:creationId xmlns:a16="http://schemas.microsoft.com/office/drawing/2014/main" id="{2BB6A551-D864-43F8-B270-809C68AE3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B57277C8-A482-4AA3-AFA6-7F211CE35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Picture 7" descr="A graph showing the growth of a year&#10;&#10;Description automatically generated">
            <a:extLst>
              <a:ext uri="{FF2B5EF4-FFF2-40B4-BE49-F238E27FC236}">
                <a16:creationId xmlns:a16="http://schemas.microsoft.com/office/drawing/2014/main" id="{B69E6BD3-B509-11AD-1292-3B54B540CCA1}"/>
              </a:ext>
            </a:extLst>
          </p:cNvPr>
          <p:cNvPicPr>
            <a:picLocks noGrp="1" noChangeAspect="1"/>
          </p:cNvPicPr>
          <p:nvPr>
            <p:ph idx="1"/>
          </p:nvPr>
        </p:nvPicPr>
        <p:blipFill>
          <a:blip r:embed="rId2"/>
          <a:stretch>
            <a:fillRect/>
          </a:stretch>
        </p:blipFill>
        <p:spPr>
          <a:xfrm>
            <a:off x="965531" y="1084151"/>
            <a:ext cx="9801778" cy="4986779"/>
          </a:xfrm>
        </p:spPr>
      </p:pic>
    </p:spTree>
    <p:extLst>
      <p:ext uri="{BB962C8B-B14F-4D97-AF65-F5344CB8AC3E}">
        <p14:creationId xmlns:p14="http://schemas.microsoft.com/office/powerpoint/2010/main" val="3452407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4" name="Freeform: Shape 89">
            <a:extLst>
              <a:ext uri="{FF2B5EF4-FFF2-40B4-BE49-F238E27FC236}">
                <a16:creationId xmlns:a16="http://schemas.microsoft.com/office/drawing/2014/main" id="{435959F4-53DA-47FF-BC24-1E5B75C69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35" name="Group 91">
            <a:extLst>
              <a:ext uri="{FF2B5EF4-FFF2-40B4-BE49-F238E27FC236}">
                <a16:creationId xmlns:a16="http://schemas.microsoft.com/office/drawing/2014/main" id="{A7CF83E8-F6F0-41E3-B580-7412A04DDF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776050" y="5204025"/>
            <a:ext cx="886141" cy="802496"/>
            <a:chOff x="10948005" y="3272152"/>
            <a:chExt cx="868640" cy="786648"/>
          </a:xfrm>
          <a:solidFill>
            <a:schemeClr val="accent1"/>
          </a:solidFill>
        </p:grpSpPr>
        <p:sp>
          <p:nvSpPr>
            <p:cNvPr id="93" name="Freeform: Shape 92">
              <a:extLst>
                <a:ext uri="{FF2B5EF4-FFF2-40B4-BE49-F238E27FC236}">
                  <a16:creationId xmlns:a16="http://schemas.microsoft.com/office/drawing/2014/main" id="{1A0B6DBB-705D-48D0-842C-F9DFA7684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36" name="Freeform: Shape 93">
              <a:extLst>
                <a:ext uri="{FF2B5EF4-FFF2-40B4-BE49-F238E27FC236}">
                  <a16:creationId xmlns:a16="http://schemas.microsoft.com/office/drawing/2014/main" id="{C194A764-16E1-4D0D-9357-76F80E608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5" name="Freeform: Shape 94">
              <a:extLst>
                <a:ext uri="{FF2B5EF4-FFF2-40B4-BE49-F238E27FC236}">
                  <a16:creationId xmlns:a16="http://schemas.microsoft.com/office/drawing/2014/main" id="{115B7F3F-A40D-4F24-8536-E2420B433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96" name="Graphic 12">
              <a:extLst>
                <a:ext uri="{FF2B5EF4-FFF2-40B4-BE49-F238E27FC236}">
                  <a16:creationId xmlns:a16="http://schemas.microsoft.com/office/drawing/2014/main" id="{CEF42844-A829-4ED2-A360-63BB2A7C4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97" name="Graphic 15">
              <a:extLst>
                <a:ext uri="{FF2B5EF4-FFF2-40B4-BE49-F238E27FC236}">
                  <a16:creationId xmlns:a16="http://schemas.microsoft.com/office/drawing/2014/main" id="{57B23B52-A1C3-44EF-BC11-9094A0DA1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8" name="Graphic 15">
              <a:extLst>
                <a:ext uri="{FF2B5EF4-FFF2-40B4-BE49-F238E27FC236}">
                  <a16:creationId xmlns:a16="http://schemas.microsoft.com/office/drawing/2014/main" id="{064E08E5-DA92-4CF2-A0BF-E34180022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7A222560-E657-4CAE-B667-7BE9E224B2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7" name="Freeform: Shape 100">
            <a:extLst>
              <a:ext uri="{FF2B5EF4-FFF2-40B4-BE49-F238E27FC236}">
                <a16:creationId xmlns:a16="http://schemas.microsoft.com/office/drawing/2014/main" id="{59226104-0061-4319-8237-9C001BF85D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8"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0225" y="3267662"/>
            <a:ext cx="972241" cy="45718"/>
            <a:chOff x="4886325" y="3371754"/>
            <a:chExt cx="2418492" cy="113728"/>
          </a:xfrm>
          <a:solidFill>
            <a:schemeClr val="accent1"/>
          </a:solidFill>
        </p:grpSpPr>
        <p:sp>
          <p:nvSpPr>
            <p:cNvPr id="139" name="Graphic 78">
              <a:extLst>
                <a:ext uri="{FF2B5EF4-FFF2-40B4-BE49-F238E27FC236}">
                  <a16:creationId xmlns:a16="http://schemas.microsoft.com/office/drawing/2014/main" id="{5E279D86-4533-45F1-B0AA-D237399A5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05" name="Graphic 78">
              <a:extLst>
                <a:ext uri="{FF2B5EF4-FFF2-40B4-BE49-F238E27FC236}">
                  <a16:creationId xmlns:a16="http://schemas.microsoft.com/office/drawing/2014/main" id="{764FD722-CB31-4326-ADD8-CBA52FD1FF5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06" name="Graphic 78">
                <a:extLst>
                  <a:ext uri="{FF2B5EF4-FFF2-40B4-BE49-F238E27FC236}">
                    <a16:creationId xmlns:a16="http://schemas.microsoft.com/office/drawing/2014/main" id="{24E4BCEC-8B0A-444E-8509-1B3BB0449E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07" name="Graphic 78">
                <a:extLst>
                  <a:ext uri="{FF2B5EF4-FFF2-40B4-BE49-F238E27FC236}">
                    <a16:creationId xmlns:a16="http://schemas.microsoft.com/office/drawing/2014/main" id="{9DB36622-1DC7-4B17-8984-588BA8999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08" name="Graphic 78">
                <a:extLst>
                  <a:ext uri="{FF2B5EF4-FFF2-40B4-BE49-F238E27FC236}">
                    <a16:creationId xmlns:a16="http://schemas.microsoft.com/office/drawing/2014/main" id="{51B97AF0-1974-42B9-B5FC-A332C52E8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09" name="Graphic 78">
                <a:extLst>
                  <a:ext uri="{FF2B5EF4-FFF2-40B4-BE49-F238E27FC236}">
                    <a16:creationId xmlns:a16="http://schemas.microsoft.com/office/drawing/2014/main" id="{95A298AD-BE5D-4BE1-8CDF-DBFB42D63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useBgFill="1">
        <p:nvSpPr>
          <p:cNvPr id="140" name="Rectangle 110">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5" name="Picture 66" descr="A screenshot of a computer&#10;&#10;Description automatically generated">
            <a:extLst>
              <a:ext uri="{FF2B5EF4-FFF2-40B4-BE49-F238E27FC236}">
                <a16:creationId xmlns:a16="http://schemas.microsoft.com/office/drawing/2014/main" id="{12501092-0DA5-8903-1A3D-A3DEB7CAD361}"/>
              </a:ext>
            </a:extLst>
          </p:cNvPr>
          <p:cNvPicPr>
            <a:picLocks noGrp="1" noChangeAspect="1"/>
          </p:cNvPicPr>
          <p:nvPr>
            <p:ph idx="1"/>
          </p:nvPr>
        </p:nvPicPr>
        <p:blipFill rotWithShape="1">
          <a:blip r:embed="rId2"/>
          <a:srcRect r="8913" b="1"/>
          <a:stretch/>
        </p:blipFill>
        <p:spPr>
          <a:xfrm>
            <a:off x="20" y="10"/>
            <a:ext cx="12188932" cy="6857990"/>
          </a:xfrm>
          <a:prstGeom prst="rect">
            <a:avLst/>
          </a:prstGeom>
        </p:spPr>
      </p:pic>
      <p:sp>
        <p:nvSpPr>
          <p:cNvPr id="141" name="Rectangle 112">
            <a:extLst>
              <a:ext uri="{FF2B5EF4-FFF2-40B4-BE49-F238E27FC236}">
                <a16:creationId xmlns:a16="http://schemas.microsoft.com/office/drawing/2014/main" id="{ABC37145-583D-4973-AE68-23CB73494C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1524" y="0"/>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E9D8981-557E-0B45-03B5-E2CF7C56F660}"/>
              </a:ext>
            </a:extLst>
          </p:cNvPr>
          <p:cNvSpPr>
            <a:spLocks noGrp="1"/>
          </p:cNvSpPr>
          <p:nvPr>
            <p:ph type="title"/>
          </p:nvPr>
        </p:nvSpPr>
        <p:spPr>
          <a:xfrm>
            <a:off x="518452" y="971398"/>
            <a:ext cx="5577547" cy="1584378"/>
          </a:xfrm>
        </p:spPr>
        <p:txBody>
          <a:bodyPr vert="horz" lIns="91440" tIns="45720" rIns="91440" bIns="45720" rtlCol="0" anchor="t">
            <a:normAutofit/>
          </a:bodyPr>
          <a:lstStyle/>
          <a:p>
            <a:r>
              <a:rPr lang="en-US" sz="4000">
                <a:solidFill>
                  <a:srgbClr val="FFFFFF"/>
                </a:solidFill>
              </a:rPr>
              <a:t>Primary Cause</a:t>
            </a:r>
          </a:p>
        </p:txBody>
      </p:sp>
      <p:grpSp>
        <p:nvGrpSpPr>
          <p:cNvPr id="142" name="Graphic 78">
            <a:extLst>
              <a:ext uri="{FF2B5EF4-FFF2-40B4-BE49-F238E27FC236}">
                <a16:creationId xmlns:a16="http://schemas.microsoft.com/office/drawing/2014/main" id="{674FBD09-398F-4886-8D52-3CCAB16ED12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57951" y="971370"/>
            <a:ext cx="972241" cy="45718"/>
            <a:chOff x="4886325" y="3371754"/>
            <a:chExt cx="2418492" cy="113728"/>
          </a:xfrm>
          <a:solidFill>
            <a:schemeClr val="accent1"/>
          </a:solidFill>
        </p:grpSpPr>
        <p:sp>
          <p:nvSpPr>
            <p:cNvPr id="116" name="Graphic 78">
              <a:extLst>
                <a:ext uri="{FF2B5EF4-FFF2-40B4-BE49-F238E27FC236}">
                  <a16:creationId xmlns:a16="http://schemas.microsoft.com/office/drawing/2014/main" id="{794E9BAB-B9ED-4E72-B558-1E4B87537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17" name="Graphic 78">
              <a:extLst>
                <a:ext uri="{FF2B5EF4-FFF2-40B4-BE49-F238E27FC236}">
                  <a16:creationId xmlns:a16="http://schemas.microsoft.com/office/drawing/2014/main" id="{809A1029-A1BA-4EF8-959B-2AF852A34D8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18" name="Graphic 78">
                <a:extLst>
                  <a:ext uri="{FF2B5EF4-FFF2-40B4-BE49-F238E27FC236}">
                    <a16:creationId xmlns:a16="http://schemas.microsoft.com/office/drawing/2014/main" id="{1618CAAA-B087-4302-8144-EFDD1D9FD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19" name="Graphic 78">
                <a:extLst>
                  <a:ext uri="{FF2B5EF4-FFF2-40B4-BE49-F238E27FC236}">
                    <a16:creationId xmlns:a16="http://schemas.microsoft.com/office/drawing/2014/main" id="{D71D93E1-AEA4-4F92-BA99-24786C8A1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20" name="Graphic 78">
                <a:extLst>
                  <a:ext uri="{FF2B5EF4-FFF2-40B4-BE49-F238E27FC236}">
                    <a16:creationId xmlns:a16="http://schemas.microsoft.com/office/drawing/2014/main" id="{CE7112A6-6EAE-4620-B089-30D687AA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21" name="Graphic 78">
                <a:extLst>
                  <a:ext uri="{FF2B5EF4-FFF2-40B4-BE49-F238E27FC236}">
                    <a16:creationId xmlns:a16="http://schemas.microsoft.com/office/drawing/2014/main" id="{6F45DEA9-D350-4D7C-B408-D0250EE30C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143" name="Freeform: Shape 122">
            <a:extLst>
              <a:ext uri="{FF2B5EF4-FFF2-40B4-BE49-F238E27FC236}">
                <a16:creationId xmlns:a16="http://schemas.microsoft.com/office/drawing/2014/main" id="{A37A46C7-8B27-4C69-A8D1-516FBC1EF2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76817"/>
            <a:ext cx="4185210" cy="2202204"/>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44" name="Group 124">
            <a:extLst>
              <a:ext uri="{FF2B5EF4-FFF2-40B4-BE49-F238E27FC236}">
                <a16:creationId xmlns:a16="http://schemas.microsoft.com/office/drawing/2014/main" id="{553453FD-7767-485F-BAF4-00C9DA30551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68557" y="4424829"/>
            <a:ext cx="886141" cy="802496"/>
            <a:chOff x="10948005" y="3272152"/>
            <a:chExt cx="868640" cy="786648"/>
          </a:xfrm>
          <a:solidFill>
            <a:schemeClr val="accent6"/>
          </a:solidFill>
        </p:grpSpPr>
        <p:sp>
          <p:nvSpPr>
            <p:cNvPr id="126" name="Freeform: Shape 125">
              <a:extLst>
                <a:ext uri="{FF2B5EF4-FFF2-40B4-BE49-F238E27FC236}">
                  <a16:creationId xmlns:a16="http://schemas.microsoft.com/office/drawing/2014/main" id="{82F1A995-9785-46F3-82E0-F9D08A9CE2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7" name="Freeform: Shape 126">
              <a:extLst>
                <a:ext uri="{FF2B5EF4-FFF2-40B4-BE49-F238E27FC236}">
                  <a16:creationId xmlns:a16="http://schemas.microsoft.com/office/drawing/2014/main" id="{73B01ED6-F6B2-42CA-BA1C-419FA3B8B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8" name="Freeform: Shape 127">
              <a:extLst>
                <a:ext uri="{FF2B5EF4-FFF2-40B4-BE49-F238E27FC236}">
                  <a16:creationId xmlns:a16="http://schemas.microsoft.com/office/drawing/2014/main" id="{1380B7B3-FC5A-4FBF-81FF-B8D7B3598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129" name="Graphic 12">
              <a:extLst>
                <a:ext uri="{FF2B5EF4-FFF2-40B4-BE49-F238E27FC236}">
                  <a16:creationId xmlns:a16="http://schemas.microsoft.com/office/drawing/2014/main" id="{C106BDF4-FA50-48FA-9E43-3C336BE815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130" name="Graphic 15">
              <a:extLst>
                <a:ext uri="{FF2B5EF4-FFF2-40B4-BE49-F238E27FC236}">
                  <a16:creationId xmlns:a16="http://schemas.microsoft.com/office/drawing/2014/main" id="{2B32087A-3A42-42E4-924C-387D71FBCC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31" name="Graphic 15">
              <a:extLst>
                <a:ext uri="{FF2B5EF4-FFF2-40B4-BE49-F238E27FC236}">
                  <a16:creationId xmlns:a16="http://schemas.microsoft.com/office/drawing/2014/main" id="{F2F40815-4CE2-433E-BE64-F9DAD58D23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2E1C49B-D1A1-46C0-9937-A7A363EEFE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693143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30576-A385-FD36-EE1A-E3C530C1F8A6}"/>
              </a:ext>
            </a:extLst>
          </p:cNvPr>
          <p:cNvSpPr>
            <a:spLocks noGrp="1"/>
          </p:cNvSpPr>
          <p:nvPr>
            <p:ph type="title"/>
          </p:nvPr>
        </p:nvSpPr>
        <p:spPr>
          <a:xfrm>
            <a:off x="540094" y="-363121"/>
            <a:ext cx="10077557" cy="1325563"/>
          </a:xfrm>
        </p:spPr>
        <p:txBody>
          <a:bodyPr/>
          <a:lstStyle/>
          <a:p>
            <a:r>
              <a:rPr lang="en-US" dirty="0"/>
              <a:t>Collision by District</a:t>
            </a:r>
          </a:p>
        </p:txBody>
      </p:sp>
      <p:pic>
        <p:nvPicPr>
          <p:cNvPr id="4" name="Picture 4" descr="A screenshot of a computer&#10;&#10;Description automatically generated">
            <a:extLst>
              <a:ext uri="{FF2B5EF4-FFF2-40B4-BE49-F238E27FC236}">
                <a16:creationId xmlns:a16="http://schemas.microsoft.com/office/drawing/2014/main" id="{73B34260-ED49-ABBE-BF5A-03D76D215DAE}"/>
              </a:ext>
            </a:extLst>
          </p:cNvPr>
          <p:cNvPicPr>
            <a:picLocks noGrp="1" noChangeAspect="1"/>
          </p:cNvPicPr>
          <p:nvPr>
            <p:ph idx="1"/>
          </p:nvPr>
        </p:nvPicPr>
        <p:blipFill>
          <a:blip r:embed="rId2"/>
          <a:stretch>
            <a:fillRect/>
          </a:stretch>
        </p:blipFill>
        <p:spPr>
          <a:xfrm>
            <a:off x="680433" y="1069772"/>
            <a:ext cx="9911898" cy="5001158"/>
          </a:xfrm>
        </p:spPr>
      </p:pic>
    </p:spTree>
    <p:extLst>
      <p:ext uri="{BB962C8B-B14F-4D97-AF65-F5344CB8AC3E}">
        <p14:creationId xmlns:p14="http://schemas.microsoft.com/office/powerpoint/2010/main" val="1601089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7650B-2E24-ACF6-7DAF-BE1D0D7164FC}"/>
              </a:ext>
            </a:extLst>
          </p:cNvPr>
          <p:cNvSpPr>
            <a:spLocks noGrp="1"/>
          </p:cNvSpPr>
          <p:nvPr>
            <p:ph type="title"/>
          </p:nvPr>
        </p:nvSpPr>
        <p:spPr>
          <a:xfrm>
            <a:off x="367566" y="-521272"/>
            <a:ext cx="10077557" cy="1325563"/>
          </a:xfrm>
        </p:spPr>
        <p:txBody>
          <a:bodyPr/>
          <a:lstStyle/>
          <a:p>
            <a:r>
              <a:rPr lang="en-US" dirty="0"/>
              <a:t>Collision by location type.</a:t>
            </a:r>
          </a:p>
        </p:txBody>
      </p:sp>
      <p:pic>
        <p:nvPicPr>
          <p:cNvPr id="4" name="Picture 4" descr="A screenshot of a computer&#10;&#10;Description automatically generated">
            <a:extLst>
              <a:ext uri="{FF2B5EF4-FFF2-40B4-BE49-F238E27FC236}">
                <a16:creationId xmlns:a16="http://schemas.microsoft.com/office/drawing/2014/main" id="{D4059AC2-621B-235E-194A-F49424EA2233}"/>
              </a:ext>
            </a:extLst>
          </p:cNvPr>
          <p:cNvPicPr>
            <a:picLocks noGrp="1" noChangeAspect="1"/>
          </p:cNvPicPr>
          <p:nvPr>
            <p:ph idx="1"/>
          </p:nvPr>
        </p:nvPicPr>
        <p:blipFill>
          <a:blip r:embed="rId2"/>
          <a:stretch>
            <a:fillRect/>
          </a:stretch>
        </p:blipFill>
        <p:spPr>
          <a:xfrm>
            <a:off x="523638" y="882867"/>
            <a:ext cx="10901223" cy="5561874"/>
          </a:xfrm>
        </p:spPr>
      </p:pic>
    </p:spTree>
    <p:extLst>
      <p:ext uri="{BB962C8B-B14F-4D97-AF65-F5344CB8AC3E}">
        <p14:creationId xmlns:p14="http://schemas.microsoft.com/office/powerpoint/2010/main" val="683128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53704-1CFF-409E-C89E-3558986A6D94}"/>
              </a:ext>
            </a:extLst>
          </p:cNvPr>
          <p:cNvSpPr>
            <a:spLocks noGrp="1"/>
          </p:cNvSpPr>
          <p:nvPr>
            <p:ph type="title"/>
          </p:nvPr>
        </p:nvSpPr>
        <p:spPr>
          <a:xfrm>
            <a:off x="453830" y="-578781"/>
            <a:ext cx="10077557" cy="1325563"/>
          </a:xfrm>
        </p:spPr>
        <p:txBody>
          <a:bodyPr/>
          <a:lstStyle/>
          <a:p>
            <a:r>
              <a:rPr lang="en-US" dirty="0"/>
              <a:t>Major Intersection</a:t>
            </a:r>
          </a:p>
        </p:txBody>
      </p:sp>
      <p:pic>
        <p:nvPicPr>
          <p:cNvPr id="4" name="Picture 4" descr="A screenshot of a computer&#10;&#10;Description automatically generated">
            <a:extLst>
              <a:ext uri="{FF2B5EF4-FFF2-40B4-BE49-F238E27FC236}">
                <a16:creationId xmlns:a16="http://schemas.microsoft.com/office/drawing/2014/main" id="{3245045C-A892-147E-FDA0-486B1FC757E9}"/>
              </a:ext>
            </a:extLst>
          </p:cNvPr>
          <p:cNvPicPr>
            <a:picLocks noGrp="1" noChangeAspect="1"/>
          </p:cNvPicPr>
          <p:nvPr>
            <p:ph idx="1"/>
          </p:nvPr>
        </p:nvPicPr>
        <p:blipFill>
          <a:blip r:embed="rId2"/>
          <a:stretch>
            <a:fillRect/>
          </a:stretch>
        </p:blipFill>
        <p:spPr>
          <a:xfrm>
            <a:off x="661070" y="825358"/>
            <a:ext cx="10698246" cy="5446855"/>
          </a:xfrm>
        </p:spPr>
      </p:pic>
    </p:spTree>
    <p:extLst>
      <p:ext uri="{BB962C8B-B14F-4D97-AF65-F5344CB8AC3E}">
        <p14:creationId xmlns:p14="http://schemas.microsoft.com/office/powerpoint/2010/main" val="2866037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420BC5C-C418-4843-B04B-6918968D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13E5F285-BD95-4989-B20B-778990159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839951" cy="1423657"/>
          </a:xfrm>
          <a:custGeom>
            <a:avLst/>
            <a:gdLst>
              <a:gd name="connsiteX0" fmla="*/ 0 w 2331138"/>
              <a:gd name="connsiteY0" fmla="*/ 0 h 3352676"/>
              <a:gd name="connsiteX1" fmla="*/ 2331138 w 2331138"/>
              <a:gd name="connsiteY1" fmla="*/ 0 h 3352676"/>
              <a:gd name="connsiteX2" fmla="*/ 2331138 w 2331138"/>
              <a:gd name="connsiteY2" fmla="*/ 3352676 h 3352676"/>
              <a:gd name="connsiteX3" fmla="*/ 2097210 w 2331138"/>
              <a:gd name="connsiteY3" fmla="*/ 3226228 h 3352676"/>
              <a:gd name="connsiteX4" fmla="*/ 214881 w 2331138"/>
              <a:gd name="connsiteY4" fmla="*/ 1176738 h 3352676"/>
              <a:gd name="connsiteX5" fmla="*/ 1129 w 2331138"/>
              <a:gd name="connsiteY5" fmla="*/ 67475 h 335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1138" h="3352676">
                <a:moveTo>
                  <a:pt x="0" y="0"/>
                </a:moveTo>
                <a:lnTo>
                  <a:pt x="2331138" y="0"/>
                </a:lnTo>
                <a:lnTo>
                  <a:pt x="2331138" y="3352676"/>
                </a:lnTo>
                <a:lnTo>
                  <a:pt x="2097210" y="3226228"/>
                </a:lnTo>
                <a:cubicBezTo>
                  <a:pt x="1273150" y="2744079"/>
                  <a:pt x="560886" y="2027200"/>
                  <a:pt x="214881" y="1176738"/>
                </a:cubicBezTo>
                <a:cubicBezTo>
                  <a:pt x="72781" y="827511"/>
                  <a:pt x="14297" y="430630"/>
                  <a:pt x="1129" y="67475"/>
                </a:cubicBezTo>
                <a:close/>
              </a:path>
            </a:pathLst>
          </a:custGeom>
          <a:solidFill>
            <a:schemeClr val="accent3">
              <a:lumMod val="40000"/>
              <a:lumOff val="6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CB19B34A-814B-8923-7292-820D7E1C3364}"/>
              </a:ext>
            </a:extLst>
          </p:cNvPr>
          <p:cNvSpPr>
            <a:spLocks noGrp="1"/>
          </p:cNvSpPr>
          <p:nvPr>
            <p:ph type="title"/>
          </p:nvPr>
        </p:nvSpPr>
        <p:spPr>
          <a:xfrm>
            <a:off x="460361" y="-864142"/>
            <a:ext cx="8192177" cy="1848734"/>
          </a:xfrm>
        </p:spPr>
        <p:txBody>
          <a:bodyPr>
            <a:normAutofit/>
          </a:bodyPr>
          <a:lstStyle/>
          <a:p>
            <a:r>
              <a:rPr lang="en-US" i="0">
                <a:ea typeface="+mj-lt"/>
                <a:cs typeface="+mj-lt"/>
              </a:rPr>
              <a:t>Recommendations:</a:t>
            </a:r>
            <a:endParaRPr lang="en-US" dirty="0"/>
          </a:p>
        </p:txBody>
      </p:sp>
      <p:grpSp>
        <p:nvGrpSpPr>
          <p:cNvPr id="12" name="Graphic 78">
            <a:extLst>
              <a:ext uri="{FF2B5EF4-FFF2-40B4-BE49-F238E27FC236}">
                <a16:creationId xmlns:a16="http://schemas.microsoft.com/office/drawing/2014/main" id="{6C02F4BE-6538-4CAD-B506-5FEB41D378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4415" y="3039261"/>
            <a:ext cx="1020166" cy="45718"/>
            <a:chOff x="4886325" y="3371754"/>
            <a:chExt cx="2418492" cy="113728"/>
          </a:xfrm>
          <a:solidFill>
            <a:schemeClr val="accent1"/>
          </a:solidFill>
        </p:grpSpPr>
        <p:sp>
          <p:nvSpPr>
            <p:cNvPr id="32" name="Graphic 78">
              <a:extLst>
                <a:ext uri="{FF2B5EF4-FFF2-40B4-BE49-F238E27FC236}">
                  <a16:creationId xmlns:a16="http://schemas.microsoft.com/office/drawing/2014/main" id="{3937246C-D7B5-4CC9-B979-0999DFD5BF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a:p>
          </p:txBody>
        </p:sp>
        <p:grpSp>
          <p:nvGrpSpPr>
            <p:cNvPr id="14" name="Graphic 78">
              <a:extLst>
                <a:ext uri="{FF2B5EF4-FFF2-40B4-BE49-F238E27FC236}">
                  <a16:creationId xmlns:a16="http://schemas.microsoft.com/office/drawing/2014/main" id="{559392DF-C926-44F7-920D-C232D60C05F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15" name="Graphic 78">
                <a:extLst>
                  <a:ext uri="{FF2B5EF4-FFF2-40B4-BE49-F238E27FC236}">
                    <a16:creationId xmlns:a16="http://schemas.microsoft.com/office/drawing/2014/main" id="{437FE2E3-579D-4AA7-8775-C78D1D5631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a:p>
            </p:txBody>
          </p:sp>
          <p:sp>
            <p:nvSpPr>
              <p:cNvPr id="16" name="Graphic 78">
                <a:extLst>
                  <a:ext uri="{FF2B5EF4-FFF2-40B4-BE49-F238E27FC236}">
                    <a16:creationId xmlns:a16="http://schemas.microsoft.com/office/drawing/2014/main" id="{A6A05323-CAFA-4D34-83D6-3B23B02085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a:p>
            </p:txBody>
          </p:sp>
          <p:sp>
            <p:nvSpPr>
              <p:cNvPr id="17" name="Graphic 78">
                <a:extLst>
                  <a:ext uri="{FF2B5EF4-FFF2-40B4-BE49-F238E27FC236}">
                    <a16:creationId xmlns:a16="http://schemas.microsoft.com/office/drawing/2014/main" id="{D49C45E0-CA07-4FD4-9097-BF313F498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a:p>
            </p:txBody>
          </p:sp>
          <p:sp>
            <p:nvSpPr>
              <p:cNvPr id="18" name="Graphic 78">
                <a:extLst>
                  <a:ext uri="{FF2B5EF4-FFF2-40B4-BE49-F238E27FC236}">
                    <a16:creationId xmlns:a16="http://schemas.microsoft.com/office/drawing/2014/main" id="{1EC741B7-EEE8-43D3-9F8E-C2B4DD196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a:p>
            </p:txBody>
          </p:sp>
        </p:grpSp>
      </p:grpSp>
      <p:sp>
        <p:nvSpPr>
          <p:cNvPr id="20" name="Freeform: Shape 19">
            <a:extLst>
              <a:ext uri="{FF2B5EF4-FFF2-40B4-BE49-F238E27FC236}">
                <a16:creationId xmlns:a16="http://schemas.microsoft.com/office/drawing/2014/main" id="{A2597A8B-414A-4F6D-9710-2F1BE256E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94598" y="4164981"/>
            <a:ext cx="5997401" cy="2693020"/>
          </a:xfrm>
          <a:custGeom>
            <a:avLst/>
            <a:gdLst>
              <a:gd name="connsiteX0" fmla="*/ 0 w 4238069"/>
              <a:gd name="connsiteY0" fmla="*/ 0 h 1903025"/>
              <a:gd name="connsiteX1" fmla="*/ 113310 w 4238069"/>
              <a:gd name="connsiteY1" fmla="*/ 8960 h 1903025"/>
              <a:gd name="connsiteX2" fmla="*/ 291503 w 4238069"/>
              <a:gd name="connsiteY2" fmla="*/ 37000 h 1903025"/>
              <a:gd name="connsiteX3" fmla="*/ 3082930 w 4238069"/>
              <a:gd name="connsiteY3" fmla="*/ 1104916 h 1903025"/>
              <a:gd name="connsiteX4" fmla="*/ 3881548 w 4238069"/>
              <a:gd name="connsiteY4" fmla="*/ 1668276 h 1903025"/>
              <a:gd name="connsiteX5" fmla="*/ 4238069 w 4238069"/>
              <a:gd name="connsiteY5" fmla="*/ 1903025 h 1903025"/>
              <a:gd name="connsiteX6" fmla="*/ 0 w 4238069"/>
              <a:gd name="connsiteY6" fmla="*/ 1903025 h 190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8069" h="1903025">
                <a:moveTo>
                  <a:pt x="0" y="0"/>
                </a:moveTo>
                <a:lnTo>
                  <a:pt x="113310" y="8960"/>
                </a:lnTo>
                <a:cubicBezTo>
                  <a:pt x="173365" y="16155"/>
                  <a:pt x="232870" y="25632"/>
                  <a:pt x="291503" y="37000"/>
                </a:cubicBezTo>
                <a:cubicBezTo>
                  <a:pt x="1250780" y="222537"/>
                  <a:pt x="2264787" y="499636"/>
                  <a:pt x="3082930" y="1104916"/>
                </a:cubicBezTo>
                <a:cubicBezTo>
                  <a:pt x="3348371" y="1301283"/>
                  <a:pt x="3614239" y="1488349"/>
                  <a:pt x="3881548" y="1668276"/>
                </a:cubicBezTo>
                <a:lnTo>
                  <a:pt x="4238069" y="1903025"/>
                </a:lnTo>
                <a:lnTo>
                  <a:pt x="0" y="1903025"/>
                </a:lnTo>
                <a:close/>
              </a:path>
            </a:pathLst>
          </a:custGeom>
          <a:solidFill>
            <a:schemeClr val="tx2">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DB458FFE-3042-C5F0-E598-1493934E62D7}"/>
              </a:ext>
            </a:extLst>
          </p:cNvPr>
          <p:cNvSpPr>
            <a:spLocks noGrp="1"/>
          </p:cNvSpPr>
          <p:nvPr>
            <p:ph idx="1"/>
          </p:nvPr>
        </p:nvSpPr>
        <p:spPr>
          <a:xfrm>
            <a:off x="690398" y="869630"/>
            <a:ext cx="11047211" cy="5721863"/>
          </a:xfrm>
        </p:spPr>
        <p:txBody>
          <a:bodyPr vert="horz" lIns="91440" tIns="45720" rIns="91440" bIns="45720" rtlCol="0" anchor="t">
            <a:noAutofit/>
          </a:bodyPr>
          <a:lstStyle/>
          <a:p>
            <a:pPr algn="just">
              <a:lnSpc>
                <a:spcPct val="100000"/>
              </a:lnSpc>
            </a:pPr>
            <a:endParaRPr lang="en-US" dirty="0"/>
          </a:p>
          <a:p>
            <a:pPr algn="just">
              <a:lnSpc>
                <a:spcPct val="100000"/>
              </a:lnSpc>
            </a:pPr>
            <a:r>
              <a:rPr lang="en-US" dirty="0">
                <a:ea typeface="+mn-lt"/>
                <a:cs typeface="+mn-lt"/>
              </a:rPr>
              <a:t>Based on the analysis, the following recommendations are proposed to enhance road safety in GTA:</a:t>
            </a:r>
            <a:endParaRPr lang="en-US" dirty="0"/>
          </a:p>
          <a:p>
            <a:pPr marL="457200" indent="-457200" algn="just">
              <a:lnSpc>
                <a:spcPct val="100000"/>
              </a:lnSpc>
              <a:buAutoNum type="arabicPeriod"/>
            </a:pPr>
            <a:r>
              <a:rPr lang="en-US" dirty="0">
                <a:ea typeface="+mn-lt"/>
                <a:cs typeface="+mn-lt"/>
              </a:rPr>
              <a:t>Continue implementing and monitoring road safety initiatives to sustain the declining trend of accidents.</a:t>
            </a:r>
            <a:endParaRPr lang="en-US" dirty="0"/>
          </a:p>
          <a:p>
            <a:pPr marL="457200" indent="-457200" algn="just">
              <a:lnSpc>
                <a:spcPct val="100000"/>
              </a:lnSpc>
              <a:buAutoNum type="arabicPeriod"/>
            </a:pPr>
            <a:r>
              <a:rPr lang="en-US" dirty="0">
                <a:ea typeface="+mn-lt"/>
                <a:cs typeface="+mn-lt"/>
              </a:rPr>
              <a:t>Allocate resources to address road safety challenges in high-accident cities, with a particular focus on Toronto.</a:t>
            </a:r>
            <a:endParaRPr lang="en-US" dirty="0"/>
          </a:p>
          <a:p>
            <a:pPr marL="457200" indent="-457200" algn="just">
              <a:lnSpc>
                <a:spcPct val="100000"/>
              </a:lnSpc>
              <a:buAutoNum type="arabicPeriod"/>
            </a:pPr>
            <a:r>
              <a:rPr lang="en-US" dirty="0">
                <a:ea typeface="+mn-lt"/>
                <a:cs typeface="+mn-lt"/>
              </a:rPr>
              <a:t>Launch comprehensive campaigns to combat distracted driving, aiming to raise awareness and change driving behaviors.</a:t>
            </a:r>
            <a:endParaRPr lang="en-US" dirty="0"/>
          </a:p>
          <a:p>
            <a:pPr marL="457200" indent="-457200" algn="just">
              <a:lnSpc>
                <a:spcPct val="100000"/>
              </a:lnSpc>
              <a:buAutoNum type="arabicPeriod"/>
            </a:pPr>
            <a:r>
              <a:rPr lang="en-US" dirty="0">
                <a:ea typeface="+mn-lt"/>
                <a:cs typeface="+mn-lt"/>
              </a:rPr>
              <a:t>Collaborate with local authorities and stakeholders to target the top 10 high-risk intersections and devise tailored safety solutions.</a:t>
            </a:r>
            <a:endParaRPr lang="en-US" dirty="0"/>
          </a:p>
          <a:p>
            <a:pPr algn="just">
              <a:lnSpc>
                <a:spcPct val="100000"/>
              </a:lnSpc>
            </a:pPr>
            <a:endParaRPr lang="en-US" sz="1000"/>
          </a:p>
        </p:txBody>
      </p:sp>
      <p:grpSp>
        <p:nvGrpSpPr>
          <p:cNvPr id="22" name="Group 21">
            <a:extLst>
              <a:ext uri="{FF2B5EF4-FFF2-40B4-BE49-F238E27FC236}">
                <a16:creationId xmlns:a16="http://schemas.microsoft.com/office/drawing/2014/main" id="{09BA142B-E03A-4CCD-8C46-8BDDD96AB3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8495435" y="4632160"/>
            <a:ext cx="886141" cy="802496"/>
            <a:chOff x="10948005" y="3272152"/>
            <a:chExt cx="868640" cy="786648"/>
          </a:xfrm>
          <a:solidFill>
            <a:schemeClr val="tx2">
              <a:lumMod val="60000"/>
              <a:lumOff val="40000"/>
            </a:schemeClr>
          </a:solidFill>
        </p:grpSpPr>
        <p:sp>
          <p:nvSpPr>
            <p:cNvPr id="33" name="Freeform: Shape 22">
              <a:extLst>
                <a:ext uri="{FF2B5EF4-FFF2-40B4-BE49-F238E27FC236}">
                  <a16:creationId xmlns:a16="http://schemas.microsoft.com/office/drawing/2014/main" id="{DD6B7380-D890-4F06-9C8B-9810CF45B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4" name="Freeform: Shape 23">
              <a:extLst>
                <a:ext uri="{FF2B5EF4-FFF2-40B4-BE49-F238E27FC236}">
                  <a16:creationId xmlns:a16="http://schemas.microsoft.com/office/drawing/2014/main" id="{E9071096-5B07-42AC-9C76-6B3D847D0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E86A8581-41D2-4ED9-94DE-6EE3A38B2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6" name="Graphic 12">
              <a:extLst>
                <a:ext uri="{FF2B5EF4-FFF2-40B4-BE49-F238E27FC236}">
                  <a16:creationId xmlns:a16="http://schemas.microsoft.com/office/drawing/2014/main" id="{CA390FC2-3FC4-4A52-A729-F9F03EE12C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a:p>
          </p:txBody>
        </p:sp>
        <p:sp>
          <p:nvSpPr>
            <p:cNvPr id="27" name="Graphic 15">
              <a:extLst>
                <a:ext uri="{FF2B5EF4-FFF2-40B4-BE49-F238E27FC236}">
                  <a16:creationId xmlns:a16="http://schemas.microsoft.com/office/drawing/2014/main" id="{DA930EF0-907F-46F9-B728-0C189FCB4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8" name="Graphic 15">
              <a:extLst>
                <a:ext uri="{FF2B5EF4-FFF2-40B4-BE49-F238E27FC236}">
                  <a16:creationId xmlns:a16="http://schemas.microsoft.com/office/drawing/2014/main" id="{F8E83A83-33D7-4E07-98AC-CA07C0F1E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CDA03248-3CE4-4D20-8293-BFDF226CD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988884566"/>
      </p:ext>
    </p:extLst>
  </p:cSld>
  <p:clrMapOvr>
    <a:masterClrMapping/>
  </p:clrMapOvr>
</p:sld>
</file>

<file path=ppt/theme/theme1.xml><?xml version="1.0" encoding="utf-8"?>
<a:theme xmlns:a="http://schemas.openxmlformats.org/drawingml/2006/main" name="RocaVTI">
  <a:themeElements>
    <a:clrScheme name="Custom 101">
      <a:dk1>
        <a:sysClr val="windowText" lastClr="000000"/>
      </a:dk1>
      <a:lt1>
        <a:sysClr val="window" lastClr="FFFFFF"/>
      </a:lt1>
      <a:dk2>
        <a:srgbClr val="463443"/>
      </a:dk2>
      <a:lt2>
        <a:srgbClr val="F3F0E9"/>
      </a:lt2>
      <a:accent1>
        <a:srgbClr val="D45E5E"/>
      </a:accent1>
      <a:accent2>
        <a:srgbClr val="D49D8C"/>
      </a:accent2>
      <a:accent3>
        <a:srgbClr val="BF873A"/>
      </a:accent3>
      <a:accent4>
        <a:srgbClr val="C05050"/>
      </a:accent4>
      <a:accent5>
        <a:srgbClr val="A89F68"/>
      </a:accent5>
      <a:accent6>
        <a:srgbClr val="8F6B8A"/>
      </a:accent6>
      <a:hlink>
        <a:srgbClr val="D75681"/>
      </a:hlink>
      <a:folHlink>
        <a:srgbClr val="6C9D92"/>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RocaVTI</vt:lpstr>
      <vt:lpstr>Analyzing Road Safety and Collision Trends in Greater Toronto Area</vt:lpstr>
      <vt:lpstr>Introduction</vt:lpstr>
      <vt:lpstr>Dataset Overview:</vt:lpstr>
      <vt:lpstr>Accident per Year. </vt:lpstr>
      <vt:lpstr>Primary Cause</vt:lpstr>
      <vt:lpstr>Collision by District</vt:lpstr>
      <vt:lpstr>Collision by location type.</vt:lpstr>
      <vt:lpstr>Major Intersection</vt:lpstr>
      <vt:lpstr>Recommendations:</vt:lpstr>
      <vt:lpstr>Conclusion</vt:lpstr>
      <vt:lpstr>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171</cp:revision>
  <dcterms:created xsi:type="dcterms:W3CDTF">2023-07-31T19:03:12Z</dcterms:created>
  <dcterms:modified xsi:type="dcterms:W3CDTF">2023-07-31T21:55:43Z</dcterms:modified>
</cp:coreProperties>
</file>

<file path=docProps/thumbnail.jpeg>
</file>